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jMpRrFvC9fYoCPBJeUlDsnUwXd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4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8000"/>
              <a:buFont typeface="Arial"/>
              <a:buNone/>
              <a:defRPr sz="8000">
                <a:solidFill>
                  <a:srgbClr val="FEFEF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4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17" name="Google Shape;17;p34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2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2"/>
          <p:cNvSpPr/>
          <p:nvPr>
            <p:ph idx="2" type="pic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8" name="Google Shape;88;p42"/>
          <p:cNvSpPr txBox="1"/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2"/>
          <p:cNvSpPr txBox="1"/>
          <p:nvPr>
            <p:ph idx="1" type="body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0" name="Google Shape;90;p4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3"/>
          <p:cNvSpPr txBox="1"/>
          <p:nvPr>
            <p:ph idx="1" type="body"/>
          </p:nvPr>
        </p:nvSpPr>
        <p:spPr>
          <a:xfrm rot="5400000">
            <a:off x="4246034" y="-1040553"/>
            <a:ext cx="3760891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6" name="Google Shape;96;p4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4"/>
          <p:cNvSpPr txBox="1"/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44"/>
          <p:cNvSpPr txBox="1"/>
          <p:nvPr>
            <p:ph idx="1" type="body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3" name="Google Shape;103;p4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5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2" name="Google Shape;32;p35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5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3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Arial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3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39" name="Google Shape;39;p33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3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6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Arial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6"/>
          <p:cNvSpPr txBox="1"/>
          <p:nvPr>
            <p:ph idx="1" type="body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47" name="Google Shape;47;p36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36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6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6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7"/>
          <p:cNvSpPr txBox="1"/>
          <p:nvPr>
            <p:ph idx="1" type="body"/>
          </p:nvPr>
        </p:nvSpPr>
        <p:spPr>
          <a:xfrm>
            <a:off x="109728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4" name="Google Shape;54;p37"/>
          <p:cNvSpPr txBox="1"/>
          <p:nvPr>
            <p:ph idx="2" type="body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5" name="Google Shape;55;p37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7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8"/>
          <p:cNvSpPr txBox="1"/>
          <p:nvPr>
            <p:ph idx="1" type="body"/>
          </p:nvPr>
        </p:nvSpPr>
        <p:spPr>
          <a:xfrm>
            <a:off x="109728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38"/>
          <p:cNvSpPr txBox="1"/>
          <p:nvPr>
            <p:ph idx="2" type="body"/>
          </p:nvPr>
        </p:nvSpPr>
        <p:spPr>
          <a:xfrm>
            <a:off x="109728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2" name="Google Shape;62;p38"/>
          <p:cNvSpPr txBox="1"/>
          <p:nvPr>
            <p:ph idx="3" type="body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38"/>
          <p:cNvSpPr txBox="1"/>
          <p:nvPr>
            <p:ph idx="4" type="body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4" name="Google Shape;64;p38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8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8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9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9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9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0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0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0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1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1"/>
          <p:cNvSpPr txBox="1"/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1"/>
          <p:cNvSpPr txBox="1"/>
          <p:nvPr>
            <p:ph idx="1" type="body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1" name="Google Shape;81;p41"/>
          <p:cNvSpPr txBox="1"/>
          <p:nvPr>
            <p:ph idx="2" type="body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2" name="Google Shape;82;p41"/>
          <p:cNvSpPr txBox="1"/>
          <p:nvPr>
            <p:ph idx="10" type="dt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1"/>
          <p:cNvSpPr txBox="1"/>
          <p:nvPr>
            <p:ph idx="11" type="ftr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algn="l">
              <a:spcBef>
                <a:spcPts val="0"/>
              </a:spcBef>
              <a:buNone/>
              <a:defRPr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3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32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 "/>
              <a:defRPr b="0" i="0" sz="18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Calibri"/>
              <a:buChar char="◦"/>
              <a:defRPr b="0" i="0" sz="16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FEFEF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9" name="Google Shape;9;p3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0" name="Google Shape;10;p3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1" name="Google Shape;11;p3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" name="Google Shape;12;p32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" name="Google Shape;24;p31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 "/>
              <a:defRPr b="0" i="0" sz="18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alibri"/>
              <a:buChar char="◦"/>
              <a:defRPr b="0" i="0" sz="16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Calibri"/>
              <a:buChar char="◦"/>
              <a:defRPr b="0" i="0" sz="12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5" name="Google Shape;25;p3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6" name="Google Shape;26;p3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7" name="Google Shape;27;p3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" name="Google Shape;28;p31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ccf9ngGIb8c" TargetMode="External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en.wikipedia.org/wiki/Intel_HEX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en.wikipedia.org/wiki/SREC_(file_format)" TargetMode="External"/><Relationship Id="rId4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light&#10;&#10;Description automatically generated" id="110" name="Google Shape;110;p1"/>
          <p:cNvPicPr preferRelativeResize="0"/>
          <p:nvPr/>
        </p:nvPicPr>
        <p:blipFill rotWithShape="1">
          <a:blip r:embed="rId3">
            <a:alphaModFix/>
          </a:blip>
          <a:srcRect b="-1" l="0" r="26446" t="0"/>
          <a:stretch/>
        </p:blipFill>
        <p:spPr>
          <a:xfrm>
            <a:off x="16" y="10"/>
            <a:ext cx="755688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"/>
          <p:cNvSpPr/>
          <p:nvPr/>
        </p:nvSpPr>
        <p:spPr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"/>
          <p:cNvSpPr txBox="1"/>
          <p:nvPr>
            <p:ph type="ctrTitle"/>
          </p:nvPr>
        </p:nvSpPr>
        <p:spPr>
          <a:xfrm>
            <a:off x="8047939" y="640080"/>
            <a:ext cx="3659246" cy="2850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Arial"/>
              <a:buNone/>
            </a:pPr>
            <a:r>
              <a:rPr lang="en-US" sz="5400">
                <a:solidFill>
                  <a:srgbClr val="FFFFFF"/>
                </a:solidFill>
              </a:rPr>
              <a:t>Embedded Code</a:t>
            </a:r>
            <a:endParaRPr/>
          </a:p>
        </p:txBody>
      </p:sp>
      <p:sp>
        <p:nvSpPr>
          <p:cNvPr id="113" name="Google Shape;113;p1"/>
          <p:cNvSpPr txBox="1"/>
          <p:nvPr>
            <p:ph idx="1" type="subTitle"/>
          </p:nvPr>
        </p:nvSpPr>
        <p:spPr>
          <a:xfrm>
            <a:off x="8047939" y="3812135"/>
            <a:ext cx="3659246" cy="1596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rgbClr val="FFFFFF"/>
                </a:solidFill>
              </a:rPr>
              <a:t>PROCESSOR RESET AND BASIC OPERATION</a:t>
            </a:r>
            <a:endParaRPr/>
          </a:p>
        </p:txBody>
      </p:sp>
      <p:cxnSp>
        <p:nvCxnSpPr>
          <p:cNvPr id="114" name="Google Shape;114;p1"/>
          <p:cNvCxnSpPr/>
          <p:nvPr/>
        </p:nvCxnSpPr>
        <p:spPr>
          <a:xfrm>
            <a:off x="8185922" y="3651268"/>
            <a:ext cx="338328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10,000 hours</a:t>
            </a:r>
            <a:endParaRPr/>
          </a:p>
        </p:txBody>
      </p:sp>
      <p:sp>
        <p:nvSpPr>
          <p:cNvPr id="192" name="Google Shape;192;p10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Enlightenment Slope really takes ~10,000 hours 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10,000 hours is 5 years at 40 hours a week.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You will not get everything here the first time through</a:t>
            </a:r>
            <a:endParaRPr/>
          </a:p>
          <a:p>
            <a:pPr indent="-81279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93" name="Google Shape;19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169" y="3209925"/>
            <a:ext cx="10883661" cy="2872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Reset</a:t>
            </a:r>
            <a:endParaRPr/>
          </a:p>
        </p:txBody>
      </p:sp>
      <p:sp>
        <p:nvSpPr>
          <p:cNvPr id="199" name="Google Shape;199;p11"/>
          <p:cNvSpPr txBox="1"/>
          <p:nvPr>
            <p:ph idx="1" type="body"/>
          </p:nvPr>
        </p:nvSpPr>
        <p:spPr>
          <a:xfrm>
            <a:off x="1097280" y="2108201"/>
            <a:ext cx="472059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lnSpcReduction="20000"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When an ARM Cortex-M is reset it needs two critical pieces of information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 Where to start running code – initial value of the program counter.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 Where is the stack, in case an interrupt occurs.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Where does the Program Counter and Stack Pointer live? 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Did you check under the table?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00" name="Google Shape;20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34100" y="825817"/>
            <a:ext cx="6057900" cy="48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Processor Registers</a:t>
            </a:r>
            <a:endParaRPr/>
          </a:p>
        </p:txBody>
      </p:sp>
      <p:sp>
        <p:nvSpPr>
          <p:cNvPr id="206" name="Google Shape;206;p12"/>
          <p:cNvSpPr txBox="1"/>
          <p:nvPr>
            <p:ph idx="1" type="body"/>
          </p:nvPr>
        </p:nvSpPr>
        <p:spPr>
          <a:xfrm>
            <a:off x="1097280" y="2108201"/>
            <a:ext cx="464629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What are registers?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Really fast 32bit memory locations.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How are they used?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Register File for the M0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Why is it called a register?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Why are they called a file? </a:t>
            </a:r>
            <a:endParaRPr/>
          </a:p>
        </p:txBody>
      </p:sp>
      <p:pic>
        <p:nvPicPr>
          <p:cNvPr id="207" name="Google Shape;20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8427" y="1011981"/>
            <a:ext cx="5548310" cy="534743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2"/>
          <p:cNvSpPr txBox="1"/>
          <p:nvPr/>
        </p:nvSpPr>
        <p:spPr>
          <a:xfrm>
            <a:off x="2258878" y="4630119"/>
            <a:ext cx="26734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If it is a file what extension does it have .txt?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Program Counter</a:t>
            </a:r>
            <a:endParaRPr/>
          </a:p>
        </p:txBody>
      </p:sp>
      <p:sp>
        <p:nvSpPr>
          <p:cNvPr id="214" name="Google Shape;214;p13"/>
          <p:cNvSpPr txBox="1"/>
          <p:nvPr>
            <p:ph idx="1" type="body"/>
          </p:nvPr>
        </p:nvSpPr>
        <p:spPr>
          <a:xfrm>
            <a:off x="1097280" y="2108201"/>
            <a:ext cx="464629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Keeps track of the next instruction to execute.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It is complicated, so let’s watch Youtube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https://www.youtube.com/watch?v=ccf9ngGIb8c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We will see the program counter in action soon…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15" name="Google Shape;21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8427" y="1011981"/>
            <a:ext cx="5548310" cy="5347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Stack Pointer</a:t>
            </a:r>
            <a:endParaRPr/>
          </a:p>
        </p:txBody>
      </p:sp>
      <p:sp>
        <p:nvSpPr>
          <p:cNvPr id="221" name="Google Shape;221;p14"/>
          <p:cNvSpPr txBox="1"/>
          <p:nvPr>
            <p:ph idx="1" type="body"/>
          </p:nvPr>
        </p:nvSpPr>
        <p:spPr>
          <a:xfrm>
            <a:off x="1097280" y="2108201"/>
            <a:ext cx="464629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You thought the program counter was complicated….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Stack is like a stack of plates you can </a:t>
            </a:r>
            <a:r>
              <a:rPr b="1" lang="en-US"/>
              <a:t>push</a:t>
            </a:r>
            <a:r>
              <a:rPr lang="en-US"/>
              <a:t> a stack on the top or </a:t>
            </a:r>
            <a:r>
              <a:rPr b="1" lang="en-US"/>
              <a:t>pop</a:t>
            </a:r>
            <a:r>
              <a:rPr lang="en-US"/>
              <a:t> off the top. 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22" name="Google Shape;22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96562" y="182880"/>
            <a:ext cx="4129172" cy="6103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Stack Pointer</a:t>
            </a:r>
            <a:endParaRPr/>
          </a:p>
        </p:txBody>
      </p:sp>
      <p:sp>
        <p:nvSpPr>
          <p:cNvPr id="228" name="Google Shape;228;p15"/>
          <p:cNvSpPr txBox="1"/>
          <p:nvPr>
            <p:ph idx="1" type="body"/>
          </p:nvPr>
        </p:nvSpPr>
        <p:spPr>
          <a:xfrm>
            <a:off x="1097280" y="2108201"/>
            <a:ext cx="464629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On a computer it is use for a way to store data into memory.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The Stack Pointer always points the top of the stack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A stack is a key part of C compiler… </a:t>
            </a:r>
            <a:endParaRPr/>
          </a:p>
        </p:txBody>
      </p:sp>
      <p:pic>
        <p:nvPicPr>
          <p:cNvPr id="229" name="Google Shape;22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5980" y="1346836"/>
            <a:ext cx="5695950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Stack Pointer</a:t>
            </a:r>
            <a:endParaRPr/>
          </a:p>
        </p:txBody>
      </p:sp>
      <p:sp>
        <p:nvSpPr>
          <p:cNvPr id="235" name="Google Shape;235;p16"/>
          <p:cNvSpPr txBox="1"/>
          <p:nvPr>
            <p:ph idx="1" type="body"/>
          </p:nvPr>
        </p:nvSpPr>
        <p:spPr>
          <a:xfrm>
            <a:off x="1097280" y="2108201"/>
            <a:ext cx="464629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On the Cortex-Mx processor the stack grows down…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High memory address to low memory address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SP starts at 0x100C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Push 0x0E to stack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SP decrements to 0x1008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Grows down… </a:t>
            </a:r>
            <a:endParaRPr/>
          </a:p>
        </p:txBody>
      </p:sp>
      <p:sp>
        <p:nvSpPr>
          <p:cNvPr id="236" name="Google Shape;236;p16"/>
          <p:cNvSpPr/>
          <p:nvPr/>
        </p:nvSpPr>
        <p:spPr>
          <a:xfrm>
            <a:off x="8991600" y="573831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7" name="Google Shape;237;p16"/>
          <p:cNvSpPr/>
          <p:nvPr/>
        </p:nvSpPr>
        <p:spPr>
          <a:xfrm>
            <a:off x="8991600" y="1056322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8" name="Google Shape;238;p16"/>
          <p:cNvSpPr/>
          <p:nvPr/>
        </p:nvSpPr>
        <p:spPr>
          <a:xfrm>
            <a:off x="8991600" y="1542097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9" name="Google Shape;239;p16"/>
          <p:cNvSpPr txBox="1"/>
          <p:nvPr/>
        </p:nvSpPr>
        <p:spPr>
          <a:xfrm>
            <a:off x="7524750" y="635361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0x0100C</a:t>
            </a:r>
            <a:endParaRPr/>
          </a:p>
        </p:txBody>
      </p:sp>
      <p:sp>
        <p:nvSpPr>
          <p:cNvPr id="240" name="Google Shape;240;p16"/>
          <p:cNvSpPr txBox="1"/>
          <p:nvPr/>
        </p:nvSpPr>
        <p:spPr>
          <a:xfrm>
            <a:off x="7524750" y="2086118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0x01000</a:t>
            </a:r>
            <a:endParaRPr/>
          </a:p>
        </p:txBody>
      </p:sp>
      <p:sp>
        <p:nvSpPr>
          <p:cNvPr id="241" name="Google Shape;241;p16"/>
          <p:cNvSpPr/>
          <p:nvPr/>
        </p:nvSpPr>
        <p:spPr>
          <a:xfrm>
            <a:off x="8991600" y="2024588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5393055" y="2836962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</a:t>
            </a:r>
            <a:endParaRPr/>
          </a:p>
        </p:txBody>
      </p:sp>
      <p:sp>
        <p:nvSpPr>
          <p:cNvPr id="243" name="Google Shape;243;p16"/>
          <p:cNvSpPr/>
          <p:nvPr/>
        </p:nvSpPr>
        <p:spPr>
          <a:xfrm>
            <a:off x="6148387" y="2778741"/>
            <a:ext cx="2438400" cy="485775"/>
          </a:xfrm>
          <a:prstGeom prst="rect">
            <a:avLst/>
          </a:prstGeom>
          <a:solidFill>
            <a:schemeClr val="accent6"/>
          </a:solidFill>
          <a:ln cap="flat" cmpd="sng" w="15875">
            <a:solidFill>
              <a:srgbClr val="2B43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0x100C</a:t>
            </a:r>
            <a:endParaRPr/>
          </a:p>
        </p:txBody>
      </p:sp>
      <p:sp>
        <p:nvSpPr>
          <p:cNvPr id="244" name="Google Shape;244;p16"/>
          <p:cNvSpPr/>
          <p:nvPr/>
        </p:nvSpPr>
        <p:spPr>
          <a:xfrm>
            <a:off x="9058275" y="3549004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0x0E</a:t>
            </a:r>
            <a:endParaRPr/>
          </a:p>
        </p:txBody>
      </p:sp>
      <p:sp>
        <p:nvSpPr>
          <p:cNvPr id="245" name="Google Shape;245;p16"/>
          <p:cNvSpPr/>
          <p:nvPr/>
        </p:nvSpPr>
        <p:spPr>
          <a:xfrm>
            <a:off x="9058275" y="4031495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6" name="Google Shape;246;p16"/>
          <p:cNvSpPr/>
          <p:nvPr/>
        </p:nvSpPr>
        <p:spPr>
          <a:xfrm>
            <a:off x="9058275" y="4517270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7" name="Google Shape;247;p16"/>
          <p:cNvSpPr txBox="1"/>
          <p:nvPr/>
        </p:nvSpPr>
        <p:spPr>
          <a:xfrm>
            <a:off x="7591425" y="3610534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0x0100C</a:t>
            </a:r>
            <a:endParaRPr/>
          </a:p>
        </p:txBody>
      </p:sp>
      <p:sp>
        <p:nvSpPr>
          <p:cNvPr id="248" name="Google Shape;248;p16"/>
          <p:cNvSpPr txBox="1"/>
          <p:nvPr/>
        </p:nvSpPr>
        <p:spPr>
          <a:xfrm>
            <a:off x="7591425" y="5061291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0x01000</a:t>
            </a:r>
            <a:endParaRPr/>
          </a:p>
        </p:txBody>
      </p:sp>
      <p:sp>
        <p:nvSpPr>
          <p:cNvPr id="249" name="Google Shape;249;p16"/>
          <p:cNvSpPr/>
          <p:nvPr/>
        </p:nvSpPr>
        <p:spPr>
          <a:xfrm>
            <a:off x="9058275" y="4999761"/>
            <a:ext cx="2438400" cy="485775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8E38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0" name="Google Shape;250;p16"/>
          <p:cNvSpPr/>
          <p:nvPr/>
        </p:nvSpPr>
        <p:spPr>
          <a:xfrm>
            <a:off x="6215062" y="5753914"/>
            <a:ext cx="2438400" cy="485775"/>
          </a:xfrm>
          <a:prstGeom prst="rect">
            <a:avLst/>
          </a:prstGeom>
          <a:solidFill>
            <a:schemeClr val="accent6"/>
          </a:solidFill>
          <a:ln cap="flat" cmpd="sng" w="15875">
            <a:solidFill>
              <a:srgbClr val="2B438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0x1008</a:t>
            </a:r>
            <a:endParaRPr/>
          </a:p>
        </p:txBody>
      </p:sp>
      <p:sp>
        <p:nvSpPr>
          <p:cNvPr id="251" name="Google Shape;251;p16"/>
          <p:cNvSpPr txBox="1"/>
          <p:nvPr/>
        </p:nvSpPr>
        <p:spPr>
          <a:xfrm>
            <a:off x="5715002" y="5812135"/>
            <a:ext cx="1466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Why have a Stack Pointer?</a:t>
            </a:r>
            <a:endParaRPr/>
          </a:p>
        </p:txBody>
      </p:sp>
      <p:sp>
        <p:nvSpPr>
          <p:cNvPr id="257" name="Google Shape;257;p17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fontScale="92500" lnSpcReduction="20000"/>
          </a:bodyPr>
          <a:lstStyle/>
          <a:p>
            <a:pPr indent="-105727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It is complicated, of course… 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C programming language is based on the use of a stack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One reason the original PIC processors sucked, they had no stack pointer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When functions are called, information is pushed on stack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When functions return, data is restored from stack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ARM decided to help C be faster and made hardware to push data on stack automatically when interrupts/exceptions are called. 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 Since an interrupt may be called right after reset, the processor core needs a stack before we can start running code. </a:t>
            </a:r>
            <a:endParaRPr/>
          </a:p>
          <a:p>
            <a:pPr indent="-105727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We will go into more detail about stack when we discuss C programming and function calls.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ATSAMD21 Memory Map</a:t>
            </a:r>
            <a:endParaRPr/>
          </a:p>
        </p:txBody>
      </p:sp>
      <p:sp>
        <p:nvSpPr>
          <p:cNvPr id="263" name="Google Shape;263;p18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64" name="Google Shape;26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587" y="1668567"/>
            <a:ext cx="11039475" cy="42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Cortex-Mo Vector Table</a:t>
            </a:r>
            <a:endParaRPr/>
          </a:p>
        </p:txBody>
      </p:sp>
      <p:sp>
        <p:nvSpPr>
          <p:cNvPr id="270" name="Google Shape;270;p19"/>
          <p:cNvSpPr txBox="1"/>
          <p:nvPr>
            <p:ph idx="1" type="body"/>
          </p:nvPr>
        </p:nvSpPr>
        <p:spPr>
          <a:xfrm>
            <a:off x="1097280" y="2108201"/>
            <a:ext cx="565785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Address 0x0000 -&gt; Initial Stack Pointer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Address 0x0004 -&gt; Reset </a:t>
            </a:r>
            <a:endParaRPr/>
          </a:p>
        </p:txBody>
      </p:sp>
      <p:pic>
        <p:nvPicPr>
          <p:cNvPr id="271" name="Google Shape;27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9000" y="0"/>
            <a:ext cx="5143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0" name="Google Shape;120;p2"/>
          <p:cNvSpPr txBox="1"/>
          <p:nvPr>
            <p:ph type="title"/>
          </p:nvPr>
        </p:nvSpPr>
        <p:spPr>
          <a:xfrm>
            <a:off x="6411685" y="634946"/>
            <a:ext cx="5127171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 sz="4400"/>
              <a:t>Agenda</a:t>
            </a:r>
            <a:endParaRPr/>
          </a:p>
        </p:txBody>
      </p:sp>
      <p:pic>
        <p:nvPicPr>
          <p:cNvPr id="121" name="Google Shape;1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192" y="1267600"/>
            <a:ext cx="5115347" cy="40027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p2"/>
          <p:cNvCxnSpPr/>
          <p:nvPr/>
        </p:nvCxnSpPr>
        <p:spPr>
          <a:xfrm>
            <a:off x="6514044" y="2246569"/>
            <a:ext cx="4572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2"/>
          <p:cNvSpPr txBox="1"/>
          <p:nvPr>
            <p:ph idx="1" type="body"/>
          </p:nvPr>
        </p:nvSpPr>
        <p:spPr>
          <a:xfrm>
            <a:off x="6411684" y="2407436"/>
            <a:ext cx="5127172" cy="3461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fontScale="62500" lnSpcReduction="20000"/>
          </a:bodyPr>
          <a:lstStyle/>
          <a:p>
            <a:pPr indent="-9144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Power Point </a:t>
            </a:r>
            <a:endParaRPr/>
          </a:p>
          <a:p>
            <a:pPr indent="-9144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Learning and Expectations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Dunning-Kruger Effect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10,000 hours</a:t>
            </a:r>
            <a:endParaRPr/>
          </a:p>
          <a:p>
            <a:pPr indent="-119379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9144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How a processor works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Reset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Registers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Program Counter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Stack Pointer</a:t>
            </a:r>
            <a:endParaRPr/>
          </a:p>
          <a:p>
            <a:pPr indent="-9144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ATSAMD21 – Memory Map</a:t>
            </a:r>
            <a:endParaRPr/>
          </a:p>
          <a:p>
            <a:pPr indent="-9144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/>
              <a:t>ARM Assembly Instructions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Thumb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en-US"/>
              <a:t>Arm</a:t>
            </a:r>
            <a:endParaRPr/>
          </a:p>
          <a:p>
            <a:pPr indent="-20002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/>
          </a:p>
          <a:p>
            <a:pPr indent="-20002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/>
          </a:p>
          <a:p>
            <a:pPr indent="-20002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1800"/>
          </a:p>
          <a:p>
            <a:pPr indent="-20002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1800"/>
          </a:p>
        </p:txBody>
      </p:sp>
      <p:sp>
        <p:nvSpPr>
          <p:cNvPr id="124" name="Google Shape;124;p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ATSAMD21 Vectors</a:t>
            </a:r>
            <a:endParaRPr/>
          </a:p>
        </p:txBody>
      </p:sp>
      <p:sp>
        <p:nvSpPr>
          <p:cNvPr id="277" name="Google Shape;277;p20"/>
          <p:cNvSpPr txBox="1"/>
          <p:nvPr>
            <p:ph idx="1" type="body"/>
          </p:nvPr>
        </p:nvSpPr>
        <p:spPr>
          <a:xfrm>
            <a:off x="1097280" y="2108201"/>
            <a:ext cx="581787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The SAMD21 has 30 additional exception vectors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These are used for peripheral interrupts</a:t>
            </a:r>
            <a:endParaRPr/>
          </a:p>
          <a:p>
            <a:pPr indent="-81279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The Vector table is stored at address 0x0000_0000 in flash.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The Cortex M0 does not allow changing the vector table location.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The Cortex M0+,M3,M4,M7… does through the VTOR register. </a:t>
            </a:r>
            <a:endParaRPr/>
          </a:p>
          <a:p>
            <a:pPr indent="-182880" lvl="2" marL="56692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Char char="◦"/>
            </a:pPr>
            <a:r>
              <a:rPr lang="en-US"/>
              <a:t>Vector Table Offset Register</a:t>
            </a:r>
            <a:endParaRPr/>
          </a:p>
          <a:p>
            <a:pPr indent="0" lvl="2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278" name="Google Shape;27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9000" y="0"/>
            <a:ext cx="5143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Reset Operations</a:t>
            </a:r>
            <a:endParaRPr/>
          </a:p>
        </p:txBody>
      </p:sp>
      <p:sp>
        <p:nvSpPr>
          <p:cNvPr id="284" name="Google Shape;284;p21"/>
          <p:cNvSpPr txBox="1"/>
          <p:nvPr>
            <p:ph idx="1" type="body"/>
          </p:nvPr>
        </p:nvSpPr>
        <p:spPr>
          <a:xfrm>
            <a:off x="1097280" y="2108201"/>
            <a:ext cx="542925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Load the Stack Pointer (SP) from address 0x0000 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Load the Program Counter (PC) from address 0x0004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Fetch instruction from PC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Execute instruction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Increment PC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AutoNum type="arabicPeriod"/>
            </a:pPr>
            <a:r>
              <a:rPr lang="en-US"/>
              <a:t>Go to step #3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/>
              <a:t>SIGH – Nope did not work</a:t>
            </a:r>
            <a:endParaRPr/>
          </a:p>
        </p:txBody>
      </p:sp>
      <p:pic>
        <p:nvPicPr>
          <p:cNvPr id="285" name="Google Shape;28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2750" y="-161925"/>
            <a:ext cx="5562600" cy="65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ARM Instructions</a:t>
            </a:r>
            <a:endParaRPr/>
          </a:p>
        </p:txBody>
      </p:sp>
      <p:sp>
        <p:nvSpPr>
          <p:cNvPr id="291" name="Google Shape;291;p22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ARM has two type of instructions: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ARM instructions – 32bit width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Thumb instructions  - 16bit width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Why do you think it would be nice to have both?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The Cortex M0 can run mixture of both, or run just one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How does the core know if you are using thumb or ARM instructions?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File Types – Intel Hex </a:t>
            </a:r>
            <a:endParaRPr/>
          </a:p>
        </p:txBody>
      </p:sp>
      <p:sp>
        <p:nvSpPr>
          <p:cNvPr id="297" name="Google Shape;297;p23"/>
          <p:cNvSpPr txBox="1"/>
          <p:nvPr>
            <p:ph idx="1" type="body"/>
          </p:nvPr>
        </p:nvSpPr>
        <p:spPr>
          <a:xfrm>
            <a:off x="1097280" y="2108201"/>
            <a:ext cx="444627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https://en.wikipedia.org/wiki/Intel_HEX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98" name="Google Shape;29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04208" y="0"/>
            <a:ext cx="4887792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1955" y="3242310"/>
            <a:ext cx="6902253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Binary Files </a:t>
            </a:r>
            <a:endParaRPr/>
          </a:p>
        </p:txBody>
      </p:sp>
      <p:sp>
        <p:nvSpPr>
          <p:cNvPr id="305" name="Google Shape;305;p24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The binary data with no CRC or address information.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Use a “Hex Editor” to read binary files.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S-Record	</a:t>
            </a:r>
            <a:endParaRPr/>
          </a:p>
        </p:txBody>
      </p:sp>
      <p:sp>
        <p:nvSpPr>
          <p:cNvPr id="311" name="Google Shape;311;p25"/>
          <p:cNvSpPr txBox="1"/>
          <p:nvPr>
            <p:ph idx="1" type="body"/>
          </p:nvPr>
        </p:nvSpPr>
        <p:spPr>
          <a:xfrm>
            <a:off x="1097280" y="2108201"/>
            <a:ext cx="518275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Intel made the “Intel Hex” format…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Motorola made “S-Record”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Char char=" 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https://en.wikipedia.org/wiki/SREC_(file_format)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Note used much any more</a:t>
            </a:r>
            <a:endParaRPr/>
          </a:p>
        </p:txBody>
      </p:sp>
      <p:pic>
        <p:nvPicPr>
          <p:cNvPr id="312" name="Google Shape;31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35256" y="2343150"/>
            <a:ext cx="6156744" cy="3525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Objcopy</a:t>
            </a:r>
            <a:endParaRPr/>
          </a:p>
        </p:txBody>
      </p:sp>
      <p:sp>
        <p:nvSpPr>
          <p:cNvPr id="318" name="Google Shape;318;p26"/>
          <p:cNvSpPr txBox="1"/>
          <p:nvPr>
            <p:ph idx="1" type="body"/>
          </p:nvPr>
        </p:nvSpPr>
        <p:spPr>
          <a:xfrm>
            <a:off x="1097279" y="2108201"/>
            <a:ext cx="689984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lang="en-US"/>
              <a:t>Obj</a:t>
            </a:r>
            <a:r>
              <a:rPr lang="en-US"/>
              <a:t>ect </a:t>
            </a:r>
            <a:r>
              <a:rPr b="1" lang="en-US"/>
              <a:t>Copy </a:t>
            </a:r>
            <a:r>
              <a:rPr lang="en-US"/>
              <a:t>is a utility that comes with GCC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Will translate file formats (intel, binary, s-record)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The options are almost endless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We will see how this is used latter, when we program a C program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For now just know it will create files for you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See C:\Program Files (x86)\GNU Tools ARM Embedded\8 2019-q3-update\bin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319" name="Google Shape;31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9456" y="0"/>
            <a:ext cx="340622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JFlashLite</a:t>
            </a:r>
            <a:endParaRPr/>
          </a:p>
        </p:txBody>
      </p:sp>
      <p:sp>
        <p:nvSpPr>
          <p:cNvPr id="325" name="Google Shape;325;p27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Segger JFlashLite is a program you can use to program your board.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Accepts most all file formats (hex, binary, s-record)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C:\Program Files (x86)\SEGGER\JLink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331" name="Google Shape;331;p28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Let’s Look a very simple program to blink LED on our board.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Char char=" "/>
            </a:pPr>
            <a:r>
              <a:rPr lang="en-US"/>
              <a:t>Goal: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Power up and blink the Red LED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Demonstrate reset vector and stack pointer in vector table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Show the disassembly of the code.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◦"/>
            </a:pPr>
            <a:r>
              <a:rPr lang="en-US"/>
              <a:t>Where did the Stack Pointer initial value come from? 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Homework</a:t>
            </a:r>
            <a:endParaRPr/>
          </a:p>
        </p:txBody>
      </p:sp>
      <p:sp>
        <p:nvSpPr>
          <p:cNvPr id="337" name="Google Shape;337;p29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Use Segger’s JFlash tools to upload the Intel Hex for the example project to your board.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oto Sans Symbols"/>
              <a:buChar char="❑"/>
            </a:pPr>
            <a:r>
              <a:rPr lang="en-US"/>
              <a:t>Make sure the LED Blinks.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Copy example code to your laptop and see if you can compile and setup debugger in Eclipse.  You most likely will need help so ask when ready.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Using the assembly code and O-scope calculate the clock rate of the microprocessor. 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Determine how the example code knew where to put the vector table. 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Power Point</a:t>
            </a:r>
            <a:endParaRPr/>
          </a:p>
        </p:txBody>
      </p:sp>
      <p:sp>
        <p:nvSpPr>
          <p:cNvPr id="130" name="Google Shape;130;p3"/>
          <p:cNvSpPr txBox="1"/>
          <p:nvPr>
            <p:ph idx="1" type="body"/>
          </p:nvPr>
        </p:nvSpPr>
        <p:spPr>
          <a:xfrm>
            <a:off x="982980" y="2131061"/>
            <a:ext cx="467487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Why the memes?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Power Point sucks to learn anything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So it should be at least entertaining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Keeps me from crying in despair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Only the highlights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Any fool can read a Power Point slide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</a:pPr>
            <a:r>
              <a:rPr lang="en-US"/>
              <a:t>Do not read slides to audience, use them as highlights for the topic 	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Helps with Technical data, where you need graphs and drawings.</a:t>
            </a:r>
            <a:endParaRPr/>
          </a:p>
        </p:txBody>
      </p:sp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5170" y="173781"/>
            <a:ext cx="5031105" cy="459862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"/>
          <p:cNvSpPr txBox="1"/>
          <p:nvPr/>
        </p:nvSpPr>
        <p:spPr>
          <a:xfrm>
            <a:off x="7313295" y="5244465"/>
            <a:ext cx="48387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I Know Nothing,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I am in front of the class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Next Class</a:t>
            </a:r>
            <a:endParaRPr/>
          </a:p>
        </p:txBody>
      </p:sp>
      <p:sp>
        <p:nvSpPr>
          <p:cNvPr id="343" name="Google Shape;343;p30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Linker File and Sections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How the C compiler works (roughly)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Introduction to C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oto Sans Symbols"/>
              <a:buChar char="❑"/>
            </a:pPr>
            <a:r>
              <a:rPr lang="en-US"/>
              <a:t>Stack Pointer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oto Sans Symbols"/>
              <a:buChar char="❑"/>
            </a:pPr>
            <a:r>
              <a:rPr lang="en-US"/>
              <a:t>ABI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oto Sans Symbols"/>
              <a:buChar char="❑"/>
            </a:pPr>
            <a:r>
              <a:rPr lang="en-US"/>
              <a:t>Interrupts</a:t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oto Sans Symbols"/>
              <a:buChar char="❑"/>
            </a:pPr>
            <a:r>
              <a:rPr lang="en-US"/>
              <a:t>A simple start up and main() function that blinks LED</a:t>
            </a:r>
            <a:endParaRPr/>
          </a:p>
          <a:p>
            <a:pPr indent="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8" name="Google Shape;138;p4"/>
          <p:cNvSpPr txBox="1"/>
          <p:nvPr>
            <p:ph type="title"/>
          </p:nvPr>
        </p:nvSpPr>
        <p:spPr>
          <a:xfrm>
            <a:off x="878911" y="643468"/>
            <a:ext cx="3177847" cy="1674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700"/>
              <a:buFont typeface="Arial"/>
              <a:buNone/>
            </a:pPr>
            <a:r>
              <a:rPr lang="en-US" sz="3700"/>
              <a:t>Learning Takes Time and Practice</a:t>
            </a:r>
            <a:endParaRPr/>
          </a:p>
        </p:txBody>
      </p:sp>
      <p:cxnSp>
        <p:nvCxnSpPr>
          <p:cNvPr id="139" name="Google Shape;139;p4"/>
          <p:cNvCxnSpPr/>
          <p:nvPr/>
        </p:nvCxnSpPr>
        <p:spPr>
          <a:xfrm>
            <a:off x="962164" y="2478513"/>
            <a:ext cx="2926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0" name="Google Shape;140;p4"/>
          <p:cNvSpPr txBox="1"/>
          <p:nvPr>
            <p:ph idx="1" type="body"/>
          </p:nvPr>
        </p:nvSpPr>
        <p:spPr>
          <a:xfrm>
            <a:off x="858064" y="2639380"/>
            <a:ext cx="3205049" cy="3229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/>
              <a:t> How does experience compare to confidence?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1800"/>
              <a:t> So how long will take to get to where you are an expert? </a:t>
            </a:r>
            <a:endParaRPr/>
          </a:p>
        </p:txBody>
      </p:sp>
      <p:pic>
        <p:nvPicPr>
          <p:cNvPr descr="A picture containing person, man, sign, photo&#10;&#10;Description automatically generated" id="141" name="Google Shape;14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3447" y="1326360"/>
            <a:ext cx="6892560" cy="385983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"/>
          <p:cNvSpPr txBox="1"/>
          <p:nvPr>
            <p:ph type="title"/>
          </p:nvPr>
        </p:nvSpPr>
        <p:spPr>
          <a:xfrm>
            <a:off x="1097280" y="286603"/>
            <a:ext cx="444627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/>
              <a:t>Dunning-Kruger Effect</a:t>
            </a:r>
            <a:endParaRPr/>
          </a:p>
        </p:txBody>
      </p:sp>
      <p:sp>
        <p:nvSpPr>
          <p:cNvPr id="148" name="Google Shape;148;p5"/>
          <p:cNvSpPr txBox="1"/>
          <p:nvPr>
            <p:ph idx="1" type="body"/>
          </p:nvPr>
        </p:nvSpPr>
        <p:spPr>
          <a:xfrm>
            <a:off x="1097280" y="2108201"/>
            <a:ext cx="4360545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430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When you first learn something your confidence grow rapidly, and you think you are an expert.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11430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/>
              <a:t> Imagine a person at each level and what they would say about their abilities.  Could you guess where a person is based on what they say? </a:t>
            </a:r>
            <a:endParaRPr/>
          </a:p>
        </p:txBody>
      </p:sp>
      <p:pic>
        <p:nvPicPr>
          <p:cNvPr id="149" name="Google Shape;14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40730" y="971550"/>
            <a:ext cx="6076950" cy="4897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5" name="Google Shape;155;p6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56" name="Google Shape;15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360" y="367900"/>
            <a:ext cx="11253518" cy="550119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6"/>
          <p:cNvSpPr txBox="1"/>
          <p:nvPr/>
        </p:nvSpPr>
        <p:spPr>
          <a:xfrm>
            <a:off x="3219892" y="1537305"/>
            <a:ext cx="349486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Look at all these stupid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people, I know this already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4" name="Google Shape;16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360" y="367900"/>
            <a:ext cx="11253518" cy="550119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7"/>
          <p:cNvSpPr txBox="1"/>
          <p:nvPr/>
        </p:nvSpPr>
        <p:spPr>
          <a:xfrm>
            <a:off x="3219892" y="1537305"/>
            <a:ext cx="349486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Look at all these stupid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people, I know this already</a:t>
            </a:r>
            <a:endParaRPr/>
          </a:p>
        </p:txBody>
      </p:sp>
      <p:sp>
        <p:nvSpPr>
          <p:cNvPr id="166" name="Google Shape;166;p7"/>
          <p:cNvSpPr txBox="1"/>
          <p:nvPr/>
        </p:nvSpPr>
        <p:spPr>
          <a:xfrm>
            <a:off x="3162300" y="4314825"/>
            <a:ext cx="442912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Wow! Maybe I don’t know it all!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3" name="Google Shape;17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721" y="365571"/>
            <a:ext cx="11253518" cy="550119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8"/>
          <p:cNvSpPr txBox="1"/>
          <p:nvPr/>
        </p:nvSpPr>
        <p:spPr>
          <a:xfrm>
            <a:off x="3219892" y="1537305"/>
            <a:ext cx="349486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Look at all these stupid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people, I know this already</a:t>
            </a:r>
            <a:endParaRPr/>
          </a:p>
        </p:txBody>
      </p:sp>
      <p:sp>
        <p:nvSpPr>
          <p:cNvPr id="175" name="Google Shape;175;p8"/>
          <p:cNvSpPr txBox="1"/>
          <p:nvPr/>
        </p:nvSpPr>
        <p:spPr>
          <a:xfrm>
            <a:off x="3305175" y="4212700"/>
            <a:ext cx="442912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Wow! Maybe I don’t know it all!</a:t>
            </a:r>
            <a:endParaRPr/>
          </a:p>
        </p:txBody>
      </p:sp>
      <p:sp>
        <p:nvSpPr>
          <p:cNvPr id="176" name="Google Shape;176;p8"/>
          <p:cNvSpPr txBox="1"/>
          <p:nvPr/>
        </p:nvSpPr>
        <p:spPr>
          <a:xfrm>
            <a:off x="8201025" y="2916112"/>
            <a:ext cx="442912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 does anything work?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 it too late to change careers?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2" name="Google Shape;182;p9"/>
          <p:cNvSpPr txBox="1"/>
          <p:nvPr>
            <p:ph type="title"/>
          </p:nvPr>
        </p:nvSpPr>
        <p:spPr>
          <a:xfrm>
            <a:off x="878911" y="643468"/>
            <a:ext cx="3498779" cy="1674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rial"/>
              <a:buNone/>
            </a:pPr>
            <a:r>
              <a:rPr lang="en-US" sz="4000"/>
              <a:t>Dunning-Kruger Effect</a:t>
            </a:r>
            <a:endParaRPr/>
          </a:p>
        </p:txBody>
      </p:sp>
      <p:cxnSp>
        <p:nvCxnSpPr>
          <p:cNvPr id="183" name="Google Shape;183;p9"/>
          <p:cNvCxnSpPr/>
          <p:nvPr/>
        </p:nvCxnSpPr>
        <p:spPr>
          <a:xfrm>
            <a:off x="962164" y="2478513"/>
            <a:ext cx="2926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" name="Google Shape;184;p9"/>
          <p:cNvSpPr txBox="1"/>
          <p:nvPr>
            <p:ph idx="1" type="body"/>
          </p:nvPr>
        </p:nvSpPr>
        <p:spPr>
          <a:xfrm>
            <a:off x="438150" y="2639379"/>
            <a:ext cx="3624963" cy="3600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07950" lvl="0" marL="9144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 A friend told me the following quote: 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•"/>
            </a:pPr>
            <a:r>
              <a:rPr lang="en-US" sz="1500"/>
              <a:t>“There are 30 people in the world that understand ARM’s barrier instructions. There at 15 that work on this floor, only because I pay 40 people on this floor to understand them.” </a:t>
            </a:r>
            <a:endParaRPr/>
          </a:p>
          <a:p>
            <a:pPr indent="-107950" lvl="0" marL="9144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 Where are you on the curve? </a:t>
            </a:r>
            <a:endParaRPr/>
          </a:p>
          <a:p>
            <a:pPr indent="-107950" lvl="0" marL="9144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Where is the danger zone?</a:t>
            </a:r>
            <a:endParaRPr/>
          </a:p>
          <a:p>
            <a:pPr indent="-182880" lvl="1" marL="384048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•"/>
            </a:pPr>
            <a:r>
              <a:rPr lang="en-US" sz="1500"/>
              <a:t>What is the danger zone?</a:t>
            </a:r>
            <a:endParaRPr/>
          </a:p>
        </p:txBody>
      </p:sp>
      <p:pic>
        <p:nvPicPr>
          <p:cNvPr id="185" name="Google Shape;18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0950" y="1356448"/>
            <a:ext cx="7933213" cy="414510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spectVTI">
  <a:themeElements>
    <a:clrScheme name="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trospectVTI">
  <a:themeElements>
    <a:clrScheme name="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2019-10-25T18:35:20Z</dcterms:created>
  <dc:creator>Trampas Stern</dc:creator>
</cp:coreProperties>
</file>